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7" r:id="rId11"/>
    <p:sldId id="260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27"/>
  </p:normalViewPr>
  <p:slideViewPr>
    <p:cSldViewPr snapToGrid="0" snapToObjects="1">
      <p:cViewPr varScale="1">
        <p:scale>
          <a:sx n="89" d="100"/>
          <a:sy n="89" d="100"/>
        </p:scale>
        <p:origin x="89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FEE8D-9D6D-5549-86E1-D8842568EB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FE624F-89F7-CA47-9A45-95779F028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C6BD5-ABEF-EF4D-A65F-456C4C222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0BB13-9852-8140-93E2-BCC250B61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C99E72-D8E8-034F-BB5C-AF3649BF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082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591CC-2BC2-0B49-892F-DA2D4AFF1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B5B520-062A-3145-8AC7-12172D27A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6C003-3515-4D4F-9FFB-37963FEBB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528EF-DA65-6040-B959-5E92F463E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F4103-90D2-CC40-941E-2BB7910E6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39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123085-455C-054F-A88A-572F7A6314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5AB14-9C27-6446-B4C1-62BD22FEF7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128FB-A62A-A74D-AED0-BC412C8A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3C778-9B98-BE4D-A7D9-3271ADA4F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F9806-EEFF-3644-B1CB-12D8D7F01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20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39370-27C6-1B49-A85B-D75E393FA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5B42A-00D1-CC47-A788-3CBDE7B0D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1666B-9661-D249-A430-754ECC578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05874-C816-1A4B-9187-95F8DC684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9FA50-4B10-C148-9500-DF2AD6948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20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8F55E-EEB5-0847-A7A0-71869DD51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09F5A9-B809-614B-B442-3C854FEF5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C1960-B7E7-5D4A-9A63-4F374249F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DC7AA-4DC0-494A-9366-B0A8F106D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4663E-26BA-8A4A-A09B-BC6CD8E4C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326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29C42-BB6D-2E4D-AAD3-A90625249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9C0F6-9E83-A941-BAA3-9AF66A760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ACD25D-702C-064E-B546-95CE04993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C72CF-A146-2440-86D7-9D4A1B6E0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BEAC8A-CD36-A146-809E-4DD81619A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408881-CAF0-E647-9042-6BD2751B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58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2131-0F25-3D4F-BD35-BDDDA8CBF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1EA4C1-6180-8148-82A6-269855199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13F13B-B7DC-5748-9904-61A337999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7301E2-93BF-3945-ABA4-809E3A9A48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E5E57-1C19-9241-94B7-84397D8371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A91D7B-27ED-0D40-A4FD-8C53E8A45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AD8BF2-B157-3A4F-8EA7-B4A2B5CF6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590D15-C41B-D94A-902C-88784ADE3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079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BA065-3816-A042-A28E-4FFD25881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C9730B-D19C-174A-8C65-410F66DF8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26111E-3F5E-EA43-9D68-968573F7D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04174-0EBA-8349-A40D-7177ABABA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529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8D1520-BF1A-D049-A264-96DD604D3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A97FC0-9CD6-0F4B-B2D5-44253A2A9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6E413F-07DC-324C-A82F-1FFF26542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911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C2D9-3679-1743-AD19-C18C4E4AE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7E20D-3A0A-C34F-95E1-AEDE6C4A1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9E475-1841-3942-B7FB-B307A7B98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4A8E6-8B71-504E-898C-08376C9A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35B68A-9A5D-4E4E-9264-46F8383B4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A6D07-DF3F-8340-970C-E41B80C4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439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7AB37-4198-B54B-91C5-9F5FE20C4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A6B8C-6363-A841-B817-36DA478432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C8AD02-5BA4-6840-A00B-BC577583D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6A0D29-E5F2-BD4E-B102-70F5A4458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6A3198-C93A-E54D-BE03-917B2FFD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9AED1-8DB5-754E-8746-451D6A58D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3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C58708-CF35-9A45-B701-65FF3995B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C40BA-D01B-524A-B1B5-50F7489D5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40A34-26FF-B842-BF14-79674A7CF3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4A66C-7853-B744-85A7-08119CA227E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8F63D-D98A-7D47-9C02-F48FBDDD22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50562-2DEF-6743-8816-2344C6EAAB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9FFEEB-6BA6-4148-B665-16266907B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082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1D027-EC58-2741-9075-15D63051E2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Predicting Spatial Cropping Patterns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EB318A-CE3F-3448-8313-763C4CD4A5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Bruce Babcock, UCR</a:t>
            </a:r>
          </a:p>
          <a:p>
            <a:r>
              <a:rPr lang="en-US" dirty="0" err="1"/>
              <a:t>Medhi</a:t>
            </a:r>
            <a:r>
              <a:rPr lang="en-US" dirty="0"/>
              <a:t> </a:t>
            </a:r>
            <a:r>
              <a:rPr lang="en-US" dirty="0" err="1"/>
              <a:t>Nemati</a:t>
            </a:r>
            <a:r>
              <a:rPr lang="en-US" dirty="0"/>
              <a:t>. UCR</a:t>
            </a:r>
          </a:p>
          <a:p>
            <a:r>
              <a:rPr lang="en-US" dirty="0"/>
              <a:t>Ellen Bruno, UCB</a:t>
            </a:r>
          </a:p>
        </p:txBody>
      </p:sp>
    </p:spTree>
    <p:extLst>
      <p:ext uri="{BB962C8B-B14F-4D97-AF65-F5344CB8AC3E}">
        <p14:creationId xmlns:p14="http://schemas.microsoft.com/office/powerpoint/2010/main" val="1588415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1D695-B211-3740-9AE3-60A6BEC89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39"/>
            <a:ext cx="10515600" cy="1325563"/>
          </a:xfrm>
        </p:spPr>
        <p:txBody>
          <a:bodyPr/>
          <a:lstStyle/>
          <a:p>
            <a:r>
              <a:rPr lang="en-US" dirty="0"/>
              <a:t>% soil organic matter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989C89-3CD2-AA4F-908C-D3335029A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Image result for ssurgo soil data california'">
            <a:extLst>
              <a:ext uri="{FF2B5EF4-FFF2-40B4-BE49-F238E27FC236}">
                <a16:creationId xmlns:a16="http://schemas.microsoft.com/office/drawing/2014/main" id="{E6B4B3D4-F32A-A14D-9B57-1EE372FED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530" y="1423194"/>
            <a:ext cx="7772400" cy="515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392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7737A-19A7-884D-B7C4-929A34494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838" y="643467"/>
            <a:ext cx="4442924" cy="55710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2637386-7B8E-2D49-8C1C-0CD04F8D6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605" y="133795"/>
            <a:ext cx="5291667" cy="36247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8569C73-C0CD-E740-A15A-703693E661F3}"/>
              </a:ext>
            </a:extLst>
          </p:cNvPr>
          <p:cNvSpPr txBox="1"/>
          <p:nvPr/>
        </p:nvSpPr>
        <p:spPr>
          <a:xfrm>
            <a:off x="5721178" y="3941805"/>
            <a:ext cx="59065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Data delineating the boundaries of groundwater basins exist</a:t>
            </a:r>
          </a:p>
        </p:txBody>
      </p:sp>
    </p:spTree>
    <p:extLst>
      <p:ext uri="{BB962C8B-B14F-4D97-AF65-F5344CB8AC3E}">
        <p14:creationId xmlns:p14="http://schemas.microsoft.com/office/powerpoint/2010/main" val="522529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4E725-0D15-484C-A359-D08A5EADB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134F4-1B43-244A-8CD8-6D5E9C4C5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a minimum: Organized data set that links variables spatially and perhaps temporally</a:t>
            </a:r>
          </a:p>
          <a:p>
            <a:endParaRPr lang="en-US" dirty="0"/>
          </a:p>
          <a:p>
            <a:r>
              <a:rPr lang="en-US" dirty="0"/>
              <a:t>Maybe? Start looking for spatial patterns in the data that will guide </a:t>
            </a:r>
            <a:r>
              <a:rPr lang="en-US"/>
              <a:t>subsequent work.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370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4A0D5-3763-5D45-BBD1-272B038D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560D8-BE87-6E42-8D79-8A5117CCE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Overall objective</a:t>
            </a:r>
          </a:p>
          <a:p>
            <a:pPr lvl="1"/>
            <a:r>
              <a:rPr lang="en-US" dirty="0"/>
              <a:t>Develop a model that predicts how changes in water and labor availability will impact California cropping patterns</a:t>
            </a:r>
          </a:p>
          <a:p>
            <a:endParaRPr lang="en-US" dirty="0"/>
          </a:p>
          <a:p>
            <a:r>
              <a:rPr lang="en-US" dirty="0"/>
              <a:t>Motivation</a:t>
            </a:r>
          </a:p>
          <a:p>
            <a:pPr lvl="1"/>
            <a:r>
              <a:rPr lang="en-US" dirty="0"/>
              <a:t>SGMA (Sustainable Groundwater Management Act) will limit groundwater availability to agriculture</a:t>
            </a:r>
          </a:p>
          <a:p>
            <a:pPr lvl="1"/>
            <a:r>
              <a:rPr lang="en-US" dirty="0"/>
              <a:t>Climate change and concerns about fish will limit surface water availability to agriculture and urban areas</a:t>
            </a:r>
          </a:p>
          <a:p>
            <a:pPr lvl="1"/>
            <a:r>
              <a:rPr lang="en-US" dirty="0"/>
              <a:t>Hikes in labor costs differentially impact crops</a:t>
            </a:r>
          </a:p>
          <a:p>
            <a:pPr lvl="1"/>
            <a:r>
              <a:rPr lang="en-US" dirty="0"/>
              <a:t>Need a model to predict the impact of alternative policies regarding labor and water</a:t>
            </a:r>
          </a:p>
          <a:p>
            <a:pPr lvl="1"/>
            <a:r>
              <a:rPr lang="en-US" dirty="0"/>
              <a:t>Only existing model is a proprietary model used by a consulting firm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51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98101-19A8-F143-92D4-17F3C5AA2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Determinants of cropping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8D23F-D145-DE4F-B31A-F8481FCCE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Growers select crops based on expected returns</a:t>
            </a:r>
          </a:p>
          <a:p>
            <a:r>
              <a:rPr lang="en-US" dirty="0"/>
              <a:t>Expected returns depend on crop yields and prices</a:t>
            </a:r>
          </a:p>
          <a:p>
            <a:r>
              <a:rPr lang="en-US" dirty="0"/>
              <a:t>Crop yields depend on interaction of climate, water, labor, soils, and management</a:t>
            </a:r>
          </a:p>
          <a:p>
            <a:r>
              <a:rPr lang="en-US" dirty="0"/>
              <a:t>Need to understand why different crops are planted in different locations</a:t>
            </a:r>
          </a:p>
          <a:p>
            <a:pPr lvl="1"/>
            <a:r>
              <a:rPr lang="en-US" dirty="0"/>
              <a:t>Price and labor availability do not vary much across space</a:t>
            </a:r>
          </a:p>
          <a:p>
            <a:pPr lvl="1"/>
            <a:r>
              <a:rPr lang="en-US" dirty="0"/>
              <a:t>Water price (availability) and soils vary dramatically across space</a:t>
            </a:r>
          </a:p>
        </p:txBody>
      </p:sp>
    </p:spTree>
    <p:extLst>
      <p:ext uri="{BB962C8B-B14F-4D97-AF65-F5344CB8AC3E}">
        <p14:creationId xmlns:p14="http://schemas.microsoft.com/office/powerpoint/2010/main" val="2626333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75D48-F9DA-6A43-AF2C-7F3CC07B1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class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D3D35-36A8-244C-864A-8B66433B9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measures of spatial correlation between soils and crops </a:t>
            </a:r>
          </a:p>
          <a:p>
            <a:r>
              <a:rPr lang="en-US" dirty="0"/>
              <a:t>Overlay that data onto the new groundwater management districts</a:t>
            </a:r>
          </a:p>
        </p:txBody>
      </p:sp>
    </p:spTree>
    <p:extLst>
      <p:ext uri="{BB962C8B-B14F-4D97-AF65-F5344CB8AC3E}">
        <p14:creationId xmlns:p14="http://schemas.microsoft.com/office/powerpoint/2010/main" val="942612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23D46-F124-D74F-9769-FF19D8B8A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USDA Crop Data Layer Exists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65253-F40D-D947-ADAB-92D2CB941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978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127ABD55-335B-D64F-93D8-93B0D8AC9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981" y="643467"/>
            <a:ext cx="3342638" cy="55710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8740B9-EA8B-C644-A148-951F5CAC4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968376"/>
            <a:ext cx="5291667" cy="492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4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B0000C0-7457-7446-9ACC-FBE35AFD788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210065" y="32430"/>
            <a:ext cx="10640712" cy="6825570"/>
          </a:xfrm>
        </p:spPr>
      </p:pic>
    </p:spTree>
    <p:extLst>
      <p:ext uri="{BB962C8B-B14F-4D97-AF65-F5344CB8AC3E}">
        <p14:creationId xmlns:p14="http://schemas.microsoft.com/office/powerpoint/2010/main" val="1166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B89C9-6F0F-F645-9522-4341A75AE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Soil data exists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8B91B8-6556-0043-8E44-5F6BB26E67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53330"/>
            <a:ext cx="9096632" cy="5667313"/>
          </a:xfrm>
        </p:spPr>
      </p:pic>
    </p:spTree>
    <p:extLst>
      <p:ext uri="{BB962C8B-B14F-4D97-AF65-F5344CB8AC3E}">
        <p14:creationId xmlns:p14="http://schemas.microsoft.com/office/powerpoint/2010/main" val="2919015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1D695-B211-3740-9AE3-60A6BEC89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39"/>
            <a:ext cx="10515600" cy="1325563"/>
          </a:xfrm>
        </p:spPr>
        <p:txBody>
          <a:bodyPr/>
          <a:lstStyle/>
          <a:p>
            <a:r>
              <a:rPr lang="en-US" dirty="0"/>
              <a:t>Soil PH</a:t>
            </a:r>
          </a:p>
        </p:txBody>
      </p:sp>
      <p:pic>
        <p:nvPicPr>
          <p:cNvPr id="1026" name="Picture 2" descr="Image result for ssurgo soil data california">
            <a:extLst>
              <a:ext uri="{FF2B5EF4-FFF2-40B4-BE49-F238E27FC236}">
                <a16:creationId xmlns:a16="http://schemas.microsoft.com/office/drawing/2014/main" id="{2BF0AB65-383D-7B48-B9B5-74A2BF32293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97" y="1690688"/>
            <a:ext cx="7499522" cy="4975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493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241</Words>
  <Application>Microsoft Macintosh PowerPoint</Application>
  <PresentationFormat>Widescreen</PresentationFormat>
  <Paragraphs>33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Predicting Spatial Cropping Patterns</vt:lpstr>
      <vt:lpstr>The Project</vt:lpstr>
      <vt:lpstr>Determinants of cropping patterns</vt:lpstr>
      <vt:lpstr>Proposed class project</vt:lpstr>
      <vt:lpstr>USDA Crop Data Layer Exists</vt:lpstr>
      <vt:lpstr>PowerPoint Presentation</vt:lpstr>
      <vt:lpstr>PowerPoint Presentation</vt:lpstr>
      <vt:lpstr>Soil data exists</vt:lpstr>
      <vt:lpstr>Soil PH</vt:lpstr>
      <vt:lpstr>% soil organic matter</vt:lpstr>
      <vt:lpstr>PowerPoint Presentation</vt:lpstr>
      <vt:lpstr>Outcomes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Spatial Cropping Patterns</dc:title>
  <dc:creator>Bruce Babcock</dc:creator>
  <cp:lastModifiedBy>Bruce Babcock</cp:lastModifiedBy>
  <cp:revision>4</cp:revision>
  <dcterms:created xsi:type="dcterms:W3CDTF">2019-02-05T22:32:30Z</dcterms:created>
  <dcterms:modified xsi:type="dcterms:W3CDTF">2019-02-05T23:33:49Z</dcterms:modified>
</cp:coreProperties>
</file>